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</p:sldIdLst>
  <p:sldSz cx="12192000" cy="6858000"/>
  <p:notesSz cx="6858000" cy="9144000"/>
  <p:embeddedFontLst>
    <p:embeddedFont>
      <p:font typeface="Press Start 2P" panose="0000050000000000000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702" userDrawn="1">
          <p15:clr>
            <a:srgbClr val="A4A3A4"/>
          </p15:clr>
        </p15:guide>
        <p15:guide id="3" pos="756" userDrawn="1">
          <p15:clr>
            <a:srgbClr val="A4A3A4"/>
          </p15:clr>
        </p15:guide>
        <p15:guide id="4" orient="horz" pos="1413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60"/>
        <p:guide orient="horz" pos="3702"/>
        <p:guide pos="756"/>
        <p:guide orient="horz" pos="141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0" name="Google Shape;110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1" name="Google Shape;131;p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f40a8a02d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g33f40a8a02d_0_1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f40a8a02d_0_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3" name="Google Shape;203;g33f40a8a02d_0_48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f40a8a02d_0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2" name="Google Shape;222;g33f40a8a02d_0_79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15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12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3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1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>
            <p:ph type="pic" idx="2"/>
          </p:nvPr>
        </p:nvSpPr>
        <p:spPr>
          <a:xfrm>
            <a:off x="473754" y="1965945"/>
            <a:ext cx="3502024" cy="3997325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4"/>
          <p:cNvSpPr/>
          <p:nvPr>
            <p:ph type="pic" idx="3"/>
          </p:nvPr>
        </p:nvSpPr>
        <p:spPr>
          <a:xfrm>
            <a:off x="4344988" y="1965945"/>
            <a:ext cx="3502024" cy="3997325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/>
          <p:nvPr>
            <p:ph type="pic" idx="4"/>
          </p:nvPr>
        </p:nvSpPr>
        <p:spPr>
          <a:xfrm>
            <a:off x="8191500" y="1965945"/>
            <a:ext cx="3502024" cy="39973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type="pic" idx="2"/>
          </p:nvPr>
        </p:nvSpPr>
        <p:spPr>
          <a:xfrm>
            <a:off x="334054" y="378445"/>
            <a:ext cx="11523892" cy="610111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>
            <p:ph type="pic" idx="2"/>
          </p:nvPr>
        </p:nvSpPr>
        <p:spPr>
          <a:xfrm>
            <a:off x="2427622" y="2115403"/>
            <a:ext cx="2306472" cy="3330054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6"/>
          <p:cNvSpPr/>
          <p:nvPr>
            <p:ph type="pic" idx="3"/>
          </p:nvPr>
        </p:nvSpPr>
        <p:spPr>
          <a:xfrm>
            <a:off x="4942764" y="2115403"/>
            <a:ext cx="2306472" cy="3330054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6"/>
          <p:cNvSpPr/>
          <p:nvPr>
            <p:ph type="pic" idx="4"/>
          </p:nvPr>
        </p:nvSpPr>
        <p:spPr>
          <a:xfrm>
            <a:off x="7457906" y="2115403"/>
            <a:ext cx="2306472" cy="333005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3" name="Google Shape;53;p10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55" name="Google Shape;55;p10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/>
          <a:stretch>
            <a:fillRect/>
          </a:stretch>
        </a:blip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90204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9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slide" Target="slide10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hyperlink" Target="https://minecraft.wiki/w/Gameplay" TargetMode="External"/><Relationship Id="rId5" Type="http://schemas.openxmlformats.org/officeDocument/2006/relationships/hyperlink" Target="https://minecraft.wiki/w/Entities" TargetMode="External"/><Relationship Id="rId4" Type="http://schemas.openxmlformats.org/officeDocument/2006/relationships/hyperlink" Target="https://minecraft.wiki/w/Block" TargetMode="External"/><Relationship Id="rId3" Type="http://schemas.openxmlformats.org/officeDocument/2006/relationships/hyperlink" Target="https://minecraft.wiki/w/Player" TargetMode="Externa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www.kaggle.com/datasets/manandkumar/minecraft-gaming-user-data" TargetMode="Externa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" y="-285750"/>
            <a:ext cx="15887700" cy="821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 descr="A picture containing text, indoor, music, synthesizer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69536" y="-623400"/>
            <a:ext cx="5852928" cy="3292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 descr="A picture containing text, toy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28114" y="3606921"/>
            <a:ext cx="4963887" cy="3901106"/>
          </a:xfrm>
          <a:prstGeom prst="rect">
            <a:avLst/>
          </a:prstGeom>
          <a:noFill/>
          <a:ln>
            <a:noFill/>
          </a:ln>
          <a:effectLst>
            <a:outerShdw blurRad="419100" dist="38100" dir="2700000" algn="tl" rotWithShape="0">
              <a:srgbClr val="000000">
                <a:alpha val="80000"/>
              </a:srgbClr>
            </a:outerShdw>
          </a:effectLst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276223" y="3947993"/>
            <a:ext cx="2002519" cy="3560034"/>
          </a:xfrm>
          <a:prstGeom prst="rect">
            <a:avLst/>
          </a:prstGeom>
          <a:noFill/>
          <a:ln>
            <a:noFill/>
          </a:ln>
          <a:effectLst>
            <a:outerShdw blurRad="419100" dist="38100" dir="2700000" algn="tl" rotWithShape="0">
              <a:srgbClr val="000000">
                <a:alpha val="80000"/>
              </a:srgbClr>
            </a:outerShdw>
          </a:effectLst>
        </p:spPr>
      </p:pic>
      <p:sp>
        <p:nvSpPr>
          <p:cNvPr id="98" name="Google Shape;98;p16">
            <a:hlinkClick r:id="" action="ppaction://hlinkshowjump?jump=nextslide"/>
          </p:cNvPr>
          <p:cNvSpPr/>
          <p:nvPr/>
        </p:nvSpPr>
        <p:spPr>
          <a:xfrm>
            <a:off x="3943350" y="2766536"/>
            <a:ext cx="4305300" cy="526043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4310896" y="2891058"/>
            <a:ext cx="357020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Start the </a:t>
            </a:r>
            <a:r>
              <a:rPr lang="en-US" sz="12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Game</a:t>
            </a:r>
            <a:endParaRPr sz="1200" b="0" i="0" u="none" strike="noStrike" cap="none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3943350" y="3689340"/>
            <a:ext cx="1987550" cy="526043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6">
            <a:hlinkClick r:id="" action="ppaction://hlinkshowjump?jump=nextslide"/>
          </p:cNvPr>
          <p:cNvSpPr txBox="1"/>
          <p:nvPr/>
        </p:nvSpPr>
        <p:spPr>
          <a:xfrm>
            <a:off x="4229239" y="3813862"/>
            <a:ext cx="14157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Options.</a:t>
            </a:r>
            <a:endParaRPr sz="1200" b="0" i="0" u="none" strike="noStrike" cap="none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02" name="Google Shape;102;p16">
            <a:hlinkClick r:id="rId5" action="ppaction://hlinksldjump"/>
          </p:cNvPr>
          <p:cNvSpPr/>
          <p:nvPr/>
        </p:nvSpPr>
        <p:spPr>
          <a:xfrm>
            <a:off x="6261102" y="3689340"/>
            <a:ext cx="1987550" cy="526043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>
            <a:hlinkClick r:id="rId5" action="ppaction://hlinksldjump"/>
          </p:cNvPr>
          <p:cNvSpPr txBox="1"/>
          <p:nvPr/>
        </p:nvSpPr>
        <p:spPr>
          <a:xfrm>
            <a:off x="6854768" y="3813862"/>
            <a:ext cx="80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Quit</a:t>
            </a:r>
            <a:endParaRPr sz="1200" b="0" i="0" u="none" strike="noStrike" cap="none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pic>
        <p:nvPicPr>
          <p:cNvPr id="104" name="Google Shape;104;p16" descr="A picture containing LEGO, toy&#10;&#10;Description automatically generated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 flipH="1">
            <a:off x="2339851" y="4930750"/>
            <a:ext cx="1659369" cy="1898465"/>
          </a:xfrm>
          <a:prstGeom prst="rect">
            <a:avLst/>
          </a:prstGeom>
          <a:noFill/>
          <a:ln>
            <a:noFill/>
          </a:ln>
          <a:effectLst>
            <a:outerShdw blurRad="444500" dist="38100" dir="8100000" algn="tr" rotWithShape="0">
              <a:srgbClr val="000000">
                <a:alpha val="78823"/>
              </a:srgbClr>
            </a:outerShdw>
          </a:effectLst>
        </p:spPr>
      </p:pic>
      <p:sp>
        <p:nvSpPr>
          <p:cNvPr id="105" name="Google Shape;105;p16"/>
          <p:cNvSpPr txBox="1"/>
          <p:nvPr/>
        </p:nvSpPr>
        <p:spPr>
          <a:xfrm>
            <a:off x="4381511" y="5235540"/>
            <a:ext cx="3429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Jiamin Chen</a:t>
            </a:r>
            <a:endParaRPr sz="13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Tracy Li</a:t>
            </a:r>
            <a:endParaRPr sz="13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Winter 2025</a:t>
            </a:r>
            <a:endParaRPr sz="13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3574175" y="1579650"/>
            <a:ext cx="5753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What do players do in the game?</a:t>
            </a:r>
            <a:endParaRPr sz="27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688475" y="1579650"/>
            <a:ext cx="59310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2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What do players do in the game?</a:t>
            </a:r>
            <a:endParaRPr sz="2600">
              <a:solidFill>
                <a:schemeClr val="lt2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"/>
          <p:cNvSpPr txBox="1"/>
          <p:nvPr/>
        </p:nvSpPr>
        <p:spPr>
          <a:xfrm>
            <a:off x="4080064" y="1544650"/>
            <a:ext cx="4032000" cy="2401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THANK</a:t>
            </a:r>
            <a:endParaRPr lang="en-US" sz="60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YOU</a:t>
            </a:r>
            <a:endParaRPr lang="en-US" sz="60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3377801" y="5362075"/>
            <a:ext cx="543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Stay green &amp; play games</a:t>
            </a:r>
            <a:endParaRPr sz="2000"/>
          </a:p>
        </p:txBody>
      </p:sp>
      <p:pic>
        <p:nvPicPr>
          <p:cNvPr id="255" name="Google Shape;255;p24" descr="A picture containing container, squar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148631" y="4481505"/>
            <a:ext cx="2300287" cy="230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 descr="A picture containing container, squar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53957" y="4026113"/>
            <a:ext cx="2785217" cy="278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 descr="A picture containing container, squar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55948" y="2208001"/>
            <a:ext cx="1814053" cy="181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 descr="A picture containing container, squar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051682" y="2276830"/>
            <a:ext cx="1814053" cy="1814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 descr="A picture containing container, squar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836250" y="873122"/>
            <a:ext cx="1300063" cy="130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 descr="A picture containing container, squar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9833" y="907947"/>
            <a:ext cx="1300063" cy="13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4">
            <a:hlinkClick r:id="" action="ppaction://hlinkshowjump?jump=nextslide"/>
          </p:cNvPr>
          <p:cNvSpPr/>
          <p:nvPr/>
        </p:nvSpPr>
        <p:spPr>
          <a:xfrm>
            <a:off x="5124450" y="3918300"/>
            <a:ext cx="1943100" cy="525900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4">
            <a:hlinkClick r:id="" action="ppaction://hlinkshowjump?jump=nextslide"/>
          </p:cNvPr>
          <p:cNvSpPr txBox="1"/>
          <p:nvPr/>
        </p:nvSpPr>
        <p:spPr>
          <a:xfrm>
            <a:off x="5695891" y="4042822"/>
            <a:ext cx="800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Quit</a:t>
            </a:r>
            <a:endParaRPr sz="1200" b="0" i="0" u="none" strike="noStrike" cap="none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263" name="Google Shape;263;p24">
            <a:hlinkClick r:id="" action="ppaction://hlinkshowjump?jump=firstslide"/>
          </p:cNvPr>
          <p:cNvSpPr/>
          <p:nvPr/>
        </p:nvSpPr>
        <p:spPr>
          <a:xfrm>
            <a:off x="5124450" y="4577958"/>
            <a:ext cx="1943100" cy="525900"/>
          </a:xfrm>
          <a:prstGeom prst="rect">
            <a:avLst/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4">
            <a:hlinkClick r:id="" action="ppaction://hlinkshowjump?jump=firstslide"/>
          </p:cNvPr>
          <p:cNvSpPr txBox="1"/>
          <p:nvPr/>
        </p:nvSpPr>
        <p:spPr>
          <a:xfrm>
            <a:off x="5465058" y="4702480"/>
            <a:ext cx="126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Restart</a:t>
            </a:r>
            <a:endParaRPr sz="1200" b="0" i="0" u="none" strike="noStrike" cap="none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2133600" y="4130674"/>
            <a:ext cx="7924800" cy="168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2133600" y="4130674"/>
            <a:ext cx="3962400" cy="168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7" descr="A picture containing text, indoor, music, synthesizer&#10;&#10;Description automatically generated">
            <a:hlinkClick r:id="" action="ppaction://hlinkshowjump?jump=nextslide"/>
          </p:cNvPr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169536" y="1027968"/>
            <a:ext cx="5852928" cy="329257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2095500" y="4095750"/>
            <a:ext cx="8001000" cy="238125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2133600" y="4130675"/>
            <a:ext cx="1504950" cy="168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964921" y="4817097"/>
            <a:ext cx="22621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Loading……</a:t>
            </a:r>
            <a:endParaRPr lang="en-US" sz="1800" b="0" i="0" u="none" strike="noStrike" cap="none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2007975" y="1673700"/>
            <a:ext cx="8025000" cy="30531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4444179" y="689283"/>
            <a:ext cx="3303600" cy="73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5195728" y="926584"/>
            <a:ext cx="180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WELCOME</a:t>
            </a:r>
            <a:endParaRPr lang="en-US"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pic>
        <p:nvPicPr>
          <p:cNvPr id="125" name="Google Shape;125;p18" descr="A picture containing container, squar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6775" y="4181988"/>
            <a:ext cx="2300287" cy="230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233725" y="1974450"/>
            <a:ext cx="7569300" cy="29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Press Start 2P" panose="00000500000000000000"/>
              <a:buChar char="-"/>
            </a:pPr>
            <a:r>
              <a:rPr lang="en-US" sz="16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Minecraft is a sandbox video game.</a:t>
            </a:r>
            <a:endParaRPr sz="16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457200" marR="0" lvl="0" indent="-330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Press Start 2P" panose="00000500000000000000"/>
              <a:buChar char="-"/>
            </a:pPr>
            <a:r>
              <a:rPr lang="en-US" sz="16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P</a:t>
            </a:r>
            <a:r>
              <a:rPr lang="en-US" sz="1600">
                <a:solidFill>
                  <a:srgbClr val="D8D8D8"/>
                </a:solidFill>
                <a:uFill>
                  <a:noFill/>
                </a:u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  <a:hlinkClick r:id="rId3"/>
              </a:rPr>
              <a:t>layers</a:t>
            </a:r>
            <a:r>
              <a:rPr lang="en-US" sz="16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 can interact with a fully customizable three-dimensional world made of </a:t>
            </a:r>
            <a:r>
              <a:rPr lang="en-US" sz="1600">
                <a:solidFill>
                  <a:srgbClr val="D8D8D8"/>
                </a:solidFill>
                <a:uFill>
                  <a:noFill/>
                </a:u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  <a:hlinkClick r:id="rId4"/>
              </a:rPr>
              <a:t>blocks</a:t>
            </a:r>
            <a:r>
              <a:rPr lang="en-US" sz="16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 and </a:t>
            </a:r>
            <a:r>
              <a:rPr lang="en-US" sz="1600">
                <a:solidFill>
                  <a:srgbClr val="D8D8D8"/>
                </a:solidFill>
                <a:uFill>
                  <a:noFill/>
                </a:u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  <a:hlinkClick r:id="rId5"/>
              </a:rPr>
              <a:t>entities</a:t>
            </a:r>
            <a:endParaRPr sz="16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457200" marR="0" lvl="0" indent="-3302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600"/>
              <a:buFont typeface="Press Start 2P" panose="00000500000000000000"/>
              <a:buChar char="-"/>
            </a:pPr>
            <a:r>
              <a:rPr lang="en-US" sz="16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Diverse </a:t>
            </a:r>
            <a:r>
              <a:rPr lang="en-US" sz="1600">
                <a:solidFill>
                  <a:srgbClr val="D8D8D8"/>
                </a:solidFill>
                <a:uFill>
                  <a:noFill/>
                </a:u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  <a:hlinkClick r:id="rId6"/>
              </a:rPr>
              <a:t>gameplay</a:t>
            </a:r>
            <a:r>
              <a:rPr lang="en-US" sz="16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 options：survival, creative, adventure, hardcore, spectator</a:t>
            </a:r>
            <a:endParaRPr sz="225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pic>
        <p:nvPicPr>
          <p:cNvPr id="127" name="Google Shape;127;p18" descr="A picture containing container, squar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45856" y="4726776"/>
            <a:ext cx="2300287" cy="2300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 descr="A picture containing container, squar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285061" y="4181988"/>
            <a:ext cx="2300287" cy="2300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3926388" y="316000"/>
            <a:ext cx="4339200" cy="574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3918600" y="441625"/>
            <a:ext cx="442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Data and Cleaning</a:t>
            </a: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 </a:t>
            </a:r>
            <a:endParaRPr lang="en-US"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pic>
        <p:nvPicPr>
          <p:cNvPr id="135" name="Google Shape;135;p19" descr="A picture containing text, clipart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428962" y="338781"/>
            <a:ext cx="528940" cy="52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 descr="Qr cod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34097" y="338289"/>
            <a:ext cx="528939" cy="52992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>
            <a:off x="547350" y="1041400"/>
            <a:ext cx="9688800" cy="5169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711200" y="1155700"/>
            <a:ext cx="9258300" cy="44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r>
              <a:rPr lang="en-US" sz="19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Data from: </a:t>
            </a:r>
            <a:endParaRPr sz="19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kaggle “Minecraft Gaming User Data”</a:t>
            </a:r>
            <a:endParaRPr sz="19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u="sng">
                <a:solidFill>
                  <a:schemeClr val="hlink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  <a:hlinkClick r:id="rId4"/>
              </a:rPr>
              <a:t>https://www.kaggle.com/datasets/manandkumar/minecraft-gaming-user-data</a:t>
            </a: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 </a:t>
            </a:r>
            <a:endParaRPr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15,000 rows and 25 columns</a:t>
            </a:r>
            <a:endParaRPr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buNone/>
            </a:pPr>
            <a:r>
              <a:rPr lang="en-US" sz="19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Cleaning:</a:t>
            </a:r>
            <a:endParaRPr sz="19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Press Start 2P" panose="00000500000000000000"/>
              <a:buChar char="-"/>
            </a:pP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Filter out survival players in PC</a:t>
            </a:r>
            <a:endParaRPr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Press Start 2P" panose="00000500000000000000"/>
              <a:buChar char="-"/>
            </a:pP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Categorize players in four groups by their play time</a:t>
            </a:r>
            <a:endParaRPr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800"/>
              <a:buFont typeface="Press Start 2P" panose="00000500000000000000"/>
              <a:buChar char="-"/>
            </a:pP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Final data: 1,241 entries, 26 total columns</a:t>
            </a:r>
            <a:endParaRPr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pic>
        <p:nvPicPr>
          <p:cNvPr id="139" name="Google Shape;139;p19" title="截屏2025-03-11 下午2.40.55.png"/>
          <p:cNvPicPr preferRelativeResize="0"/>
          <p:nvPr/>
        </p:nvPicPr>
        <p:blipFill rotWithShape="1">
          <a:blip r:embed="rId5"/>
          <a:srcRect t="5891"/>
          <a:stretch>
            <a:fillRect/>
          </a:stretch>
        </p:blipFill>
        <p:spPr>
          <a:xfrm>
            <a:off x="1200150" y="5462975"/>
            <a:ext cx="11575525" cy="13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 title="steve-1815647_1280.png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904998" y="1859400"/>
            <a:ext cx="3870678" cy="38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0"/>
          <p:cNvGrpSpPr/>
          <p:nvPr/>
        </p:nvGrpSpPr>
        <p:grpSpPr>
          <a:xfrm>
            <a:off x="3641262" y="1320761"/>
            <a:ext cx="2247769" cy="854757"/>
            <a:chOff x="3951968" y="2079356"/>
            <a:chExt cx="2084162" cy="733634"/>
          </a:xfrm>
        </p:grpSpPr>
        <p:sp>
          <p:nvSpPr>
            <p:cNvPr id="146" name="Google Shape;146;p20">
              <a:hlinkClick r:id=""/>
            </p:cNvPr>
            <p:cNvSpPr/>
            <p:nvPr/>
          </p:nvSpPr>
          <p:spPr>
            <a:xfrm>
              <a:off x="3951968" y="2079356"/>
              <a:ext cx="2084162" cy="73363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A5A5A5"/>
                </a:gs>
                <a:gs pos="55000">
                  <a:srgbClr val="7F7F7F"/>
                </a:gs>
                <a:gs pos="100000">
                  <a:srgbClr val="A5A5A5"/>
                </a:gs>
              </a:gsLst>
              <a:lin ang="5400000" scaled="0"/>
            </a:gradFill>
            <a:ln w="1905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0"/>
            <p:cNvSpPr txBox="1"/>
            <p:nvPr/>
          </p:nvSpPr>
          <p:spPr>
            <a:xfrm>
              <a:off x="4452875" y="2199952"/>
              <a:ext cx="1082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9D9D9"/>
                  </a:solidFill>
                  <a:latin typeface="Press Start 2P" panose="00000500000000000000"/>
                  <a:ea typeface="Press Start 2P" panose="00000500000000000000"/>
                  <a:cs typeface="Press Start 2P" panose="00000500000000000000"/>
                  <a:sym typeface="Press Start 2P" panose="00000500000000000000"/>
                </a:rPr>
                <a:t>Tools</a:t>
              </a:r>
              <a:endParaRPr sz="1400">
                <a:solidFill>
                  <a:srgbClr val="D9D9D9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endParaRPr>
            </a:p>
          </p:txBody>
        </p:sp>
      </p:grpSp>
      <p:sp>
        <p:nvSpPr>
          <p:cNvPr id="148" name="Google Shape;148;p20">
            <a:hlinkClick r:id=""/>
          </p:cNvPr>
          <p:cNvSpPr/>
          <p:nvPr/>
        </p:nvSpPr>
        <p:spPr>
          <a:xfrm>
            <a:off x="8395174" y="1320828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0">
            <a:hlinkClick r:id=""/>
          </p:cNvPr>
          <p:cNvSpPr/>
          <p:nvPr/>
        </p:nvSpPr>
        <p:spPr>
          <a:xfrm>
            <a:off x="6018240" y="1320828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00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774700" y="1960448"/>
            <a:ext cx="10358100" cy="4006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0" descr="A picture containing container, squar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764125" y="4695779"/>
            <a:ext cx="845715" cy="913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/>
          <p:nvPr/>
        </p:nvSpPr>
        <p:spPr>
          <a:xfrm>
            <a:off x="4184649" y="236432"/>
            <a:ext cx="3822600" cy="73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00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4503259" y="418583"/>
            <a:ext cx="318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Result</a:t>
            </a:r>
            <a:endParaRPr lang="en-US"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1264371" y="1320828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1804606" y="1461338"/>
            <a:ext cx="116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Ar</a:t>
            </a:r>
            <a:r>
              <a:rPr lang="en-US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mor</a:t>
            </a:r>
            <a:endParaRPr lang="en-US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6364844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Biomes</a:t>
            </a:r>
            <a:endParaRPr lang="en-US">
              <a:solidFill>
                <a:srgbClr val="D9D9D9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8749552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Blocks</a:t>
            </a:r>
            <a:endParaRPr lang="en-US">
              <a:solidFill>
                <a:srgbClr val="D9D9D9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264373" y="2175825"/>
            <a:ext cx="3637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1378124" y="4486411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2190579" y="4486411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3003034" y="4486411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3815489" y="4486411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4627945" y="4486411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0" descr="A picture containing container, squar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790447" y="4627137"/>
            <a:ext cx="1885060" cy="203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 descr="A picture containing container, square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817874" y="5202033"/>
            <a:ext cx="1361447" cy="147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67400" y="1960450"/>
            <a:ext cx="6624599" cy="49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45574" y="4597226"/>
            <a:ext cx="578150" cy="5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243037" y="4568576"/>
            <a:ext cx="635475" cy="63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055500" y="4568538"/>
            <a:ext cx="635475" cy="63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3896612" y="4597248"/>
            <a:ext cx="578150" cy="5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4732000" y="4597250"/>
            <a:ext cx="578150" cy="5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/>
        </p:nvSpPr>
        <p:spPr>
          <a:xfrm>
            <a:off x="837225" y="2158525"/>
            <a:ext cx="4818000" cy="12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master and skilled player prefer iron armor </a:t>
            </a:r>
            <a:endParaRPr sz="18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while beginners prefer golden armor</a:t>
            </a:r>
            <a:endParaRPr sz="18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>
            <a:hlinkClick r:id=""/>
          </p:cNvPr>
          <p:cNvSpPr/>
          <p:nvPr/>
        </p:nvSpPr>
        <p:spPr>
          <a:xfrm>
            <a:off x="1264065" y="1320553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1">
            <a:hlinkClick r:id=""/>
          </p:cNvPr>
          <p:cNvSpPr/>
          <p:nvPr/>
        </p:nvSpPr>
        <p:spPr>
          <a:xfrm>
            <a:off x="3641262" y="1320761"/>
            <a:ext cx="2247702" cy="854601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1">
            <a:hlinkClick r:id=""/>
          </p:cNvPr>
          <p:cNvSpPr/>
          <p:nvPr/>
        </p:nvSpPr>
        <p:spPr>
          <a:xfrm>
            <a:off x="8395174" y="1320828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1">
            <a:hlinkClick r:id=""/>
          </p:cNvPr>
          <p:cNvSpPr/>
          <p:nvPr/>
        </p:nvSpPr>
        <p:spPr>
          <a:xfrm>
            <a:off x="6018240" y="1320828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774700" y="1960448"/>
            <a:ext cx="10358100" cy="4006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4184649" y="236432"/>
            <a:ext cx="3822600" cy="73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503259" y="418583"/>
            <a:ext cx="318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Result</a:t>
            </a:r>
            <a:endParaRPr lang="en-US"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3641321" y="1331240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1804606" y="1461338"/>
            <a:ext cx="116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Ar</a:t>
            </a:r>
            <a:r>
              <a:rPr lang="en-US">
                <a:solidFill>
                  <a:schemeClr val="lt2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mor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6364844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Biomes</a:t>
            </a:r>
            <a:endParaRPr lang="en-US">
              <a:solidFill>
                <a:srgbClr val="D9D9D9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8749552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Blocks</a:t>
            </a:r>
            <a:endParaRPr lang="en-US">
              <a:solidFill>
                <a:srgbClr val="D9D9D9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953050" y="2036363"/>
            <a:ext cx="45423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 players using shovels kill most of monsters (surprising)</a:t>
            </a:r>
            <a:endParaRPr sz="18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players using hoes kill least</a:t>
            </a:r>
            <a:endParaRPr sz="18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1378124" y="4486411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2190579" y="4486411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3003034" y="4486411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3815489" y="4486411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4627945" y="4486411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4181453" y="1513805"/>
            <a:ext cx="116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Tools</a:t>
            </a:r>
            <a:endParaRPr sz="14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90700" y="1960450"/>
            <a:ext cx="6601298" cy="495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99125" y="4574025"/>
            <a:ext cx="624600" cy="6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48475" y="4574000"/>
            <a:ext cx="624600" cy="6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83077" y="4596163"/>
            <a:ext cx="580325" cy="5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841801" y="4542438"/>
            <a:ext cx="687775" cy="6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627975" y="4574000"/>
            <a:ext cx="624600" cy="6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>
            <a:hlinkClick r:id=""/>
          </p:cNvPr>
          <p:cNvSpPr/>
          <p:nvPr/>
        </p:nvSpPr>
        <p:spPr>
          <a:xfrm>
            <a:off x="1264199" y="1320553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2"/>
          <p:cNvGrpSpPr/>
          <p:nvPr/>
        </p:nvGrpSpPr>
        <p:grpSpPr>
          <a:xfrm>
            <a:off x="3641262" y="1320761"/>
            <a:ext cx="2247702" cy="854601"/>
            <a:chOff x="3951968" y="2079356"/>
            <a:chExt cx="2084100" cy="733500"/>
          </a:xfrm>
        </p:grpSpPr>
        <p:sp>
          <p:nvSpPr>
            <p:cNvPr id="207" name="Google Shape;207;p22">
              <a:hlinkClick r:id=""/>
            </p:cNvPr>
            <p:cNvSpPr/>
            <p:nvPr/>
          </p:nvSpPr>
          <p:spPr>
            <a:xfrm>
              <a:off x="3951968" y="2079356"/>
              <a:ext cx="2084100" cy="7335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A5A5A5"/>
                </a:gs>
                <a:gs pos="55000">
                  <a:srgbClr val="7F7F7F"/>
                </a:gs>
                <a:gs pos="100000">
                  <a:srgbClr val="A5A5A5"/>
                </a:gs>
              </a:gsLst>
              <a:lin ang="5400012" scaled="0"/>
            </a:gradFill>
            <a:ln w="1905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2"/>
            <p:cNvSpPr txBox="1"/>
            <p:nvPr/>
          </p:nvSpPr>
          <p:spPr>
            <a:xfrm>
              <a:off x="4452875" y="2199952"/>
              <a:ext cx="1082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9D9D9"/>
                  </a:solidFill>
                  <a:latin typeface="Press Start 2P" panose="00000500000000000000"/>
                  <a:ea typeface="Press Start 2P" panose="00000500000000000000"/>
                  <a:cs typeface="Press Start 2P" panose="00000500000000000000"/>
                  <a:sym typeface="Press Start 2P" panose="00000500000000000000"/>
                </a:rPr>
                <a:t>Tools</a:t>
              </a:r>
              <a:endParaRPr sz="1400">
                <a:solidFill>
                  <a:srgbClr val="D9D9D9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endParaRPr>
            </a:p>
          </p:txBody>
        </p:sp>
      </p:grpSp>
      <p:sp>
        <p:nvSpPr>
          <p:cNvPr id="209" name="Google Shape;209;p22">
            <a:hlinkClick r:id=""/>
          </p:cNvPr>
          <p:cNvSpPr/>
          <p:nvPr/>
        </p:nvSpPr>
        <p:spPr>
          <a:xfrm>
            <a:off x="8395174" y="1320828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>
            <a:hlinkClick r:id=""/>
          </p:cNvPr>
          <p:cNvSpPr/>
          <p:nvPr/>
        </p:nvSpPr>
        <p:spPr>
          <a:xfrm>
            <a:off x="6018240" y="1320828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762000" y="1960448"/>
            <a:ext cx="10358100" cy="4006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2"/>
          <p:cNvSpPr/>
          <p:nvPr/>
        </p:nvSpPr>
        <p:spPr>
          <a:xfrm>
            <a:off x="4184649" y="236432"/>
            <a:ext cx="3822600" cy="73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4503259" y="418583"/>
            <a:ext cx="318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Result</a:t>
            </a:r>
            <a:endParaRPr lang="en-US"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6018121" y="1331240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804606" y="1461338"/>
            <a:ext cx="116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Ar</a:t>
            </a:r>
            <a:r>
              <a:rPr lang="en-US">
                <a:solidFill>
                  <a:schemeClr val="lt2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mor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6364769" y="1513800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Biomes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22"/>
          <p:cNvSpPr txBox="1"/>
          <p:nvPr/>
        </p:nvSpPr>
        <p:spPr>
          <a:xfrm>
            <a:off x="8749552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Blocks</a:t>
            </a:r>
            <a:endParaRPr lang="en-US">
              <a:solidFill>
                <a:srgbClr val="D9D9D9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218" name="Google Shape;218;p22"/>
          <p:cNvSpPr txBox="1"/>
          <p:nvPr/>
        </p:nvSpPr>
        <p:spPr>
          <a:xfrm>
            <a:off x="842250" y="2324350"/>
            <a:ext cx="4114800" cy="3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overall, the number of mobs killed are higher in those biomes with more diversable mobs (forest, jungle, plains)</a:t>
            </a:r>
            <a:endParaRPr sz="18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pic>
        <p:nvPicPr>
          <p:cNvPr id="219" name="Google Shape;219;p22" title="截屏2025-03-11 下午4.27.18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57058" y="1960450"/>
            <a:ext cx="7450841" cy="50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>
            <a:hlinkClick r:id=""/>
          </p:cNvPr>
          <p:cNvSpPr/>
          <p:nvPr/>
        </p:nvSpPr>
        <p:spPr>
          <a:xfrm>
            <a:off x="1264065" y="1320553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oogle Shape;225;p23"/>
          <p:cNvGrpSpPr/>
          <p:nvPr/>
        </p:nvGrpSpPr>
        <p:grpSpPr>
          <a:xfrm>
            <a:off x="3641262" y="1320761"/>
            <a:ext cx="2247702" cy="854601"/>
            <a:chOff x="3951968" y="2079356"/>
            <a:chExt cx="2084100" cy="733500"/>
          </a:xfrm>
        </p:grpSpPr>
        <p:sp>
          <p:nvSpPr>
            <p:cNvPr id="226" name="Google Shape;226;p23">
              <a:hlinkClick r:id=""/>
            </p:cNvPr>
            <p:cNvSpPr/>
            <p:nvPr/>
          </p:nvSpPr>
          <p:spPr>
            <a:xfrm>
              <a:off x="3951968" y="2079356"/>
              <a:ext cx="2084100" cy="733500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rgbClr val="A5A5A5"/>
                </a:gs>
                <a:gs pos="55000">
                  <a:srgbClr val="7F7F7F"/>
                </a:gs>
                <a:gs pos="100000">
                  <a:srgbClr val="A5A5A5"/>
                </a:gs>
              </a:gsLst>
              <a:lin ang="5400012" scaled="0"/>
            </a:gradFill>
            <a:ln w="1905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3"/>
            <p:cNvSpPr txBox="1"/>
            <p:nvPr/>
          </p:nvSpPr>
          <p:spPr>
            <a:xfrm>
              <a:off x="4452875" y="2199952"/>
              <a:ext cx="1082400" cy="26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9D9D9"/>
                  </a:solidFill>
                  <a:latin typeface="Press Start 2P" panose="00000500000000000000"/>
                  <a:ea typeface="Press Start 2P" panose="00000500000000000000"/>
                  <a:cs typeface="Press Start 2P" panose="00000500000000000000"/>
                  <a:sym typeface="Press Start 2P" panose="00000500000000000000"/>
                </a:rPr>
                <a:t>Tools</a:t>
              </a:r>
              <a:endParaRPr sz="1400">
                <a:solidFill>
                  <a:srgbClr val="D9D9D9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endParaRPr>
            </a:p>
          </p:txBody>
        </p:sp>
      </p:grpSp>
      <p:sp>
        <p:nvSpPr>
          <p:cNvPr id="228" name="Google Shape;228;p23">
            <a:hlinkClick r:id=""/>
          </p:cNvPr>
          <p:cNvSpPr/>
          <p:nvPr/>
        </p:nvSpPr>
        <p:spPr>
          <a:xfrm>
            <a:off x="8395174" y="1320828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3">
            <a:hlinkClick r:id=""/>
          </p:cNvPr>
          <p:cNvSpPr/>
          <p:nvPr/>
        </p:nvSpPr>
        <p:spPr>
          <a:xfrm>
            <a:off x="6018240" y="1320828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5A5A5"/>
              </a:gs>
              <a:gs pos="3540">
                <a:srgbClr val="A5A5A5"/>
              </a:gs>
              <a:gs pos="55000">
                <a:srgbClr val="7F7F7F"/>
              </a:gs>
              <a:gs pos="100000">
                <a:srgbClr val="A5A5A5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774700" y="1960448"/>
            <a:ext cx="10358100" cy="40062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D9D9D9"/>
              </a:gs>
              <a:gs pos="3540">
                <a:srgbClr val="D9D9D9"/>
              </a:gs>
              <a:gs pos="84000">
                <a:srgbClr val="ADADAD"/>
              </a:gs>
              <a:gs pos="100000">
                <a:srgbClr val="D8D8D8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4184649" y="236432"/>
            <a:ext cx="3822600" cy="73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4503259" y="418583"/>
            <a:ext cx="318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Result</a:t>
            </a:r>
            <a:endParaRPr lang="en-US"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8395421" y="1320828"/>
            <a:ext cx="2247900" cy="8550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ADADAD"/>
              </a:gs>
              <a:gs pos="100000">
                <a:srgbClr val="D9D9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1804606" y="1461338"/>
            <a:ext cx="116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2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Ar</a:t>
            </a:r>
            <a:r>
              <a:rPr lang="en-US">
                <a:solidFill>
                  <a:schemeClr val="lt2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mor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6364844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9D9D9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Biomes</a:t>
            </a:r>
            <a:endParaRPr lang="en-US">
              <a:solidFill>
                <a:srgbClr val="D9D9D9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8741827" y="1461338"/>
            <a:ext cx="1554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Blocks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1200150" y="2393900"/>
            <a:ext cx="38226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S</a:t>
            </a: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ustainable</a:t>
            </a: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 gaming?</a:t>
            </a:r>
            <a:endParaRPr sz="18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No </a:t>
            </a: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correlation</a:t>
            </a: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 between blocks Place &amp; </a:t>
            </a:r>
            <a:r>
              <a:rPr lang="en-US" sz="1800">
                <a:solidFill>
                  <a:schemeClr val="dk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destroy</a:t>
            </a:r>
            <a:endParaRPr sz="18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976886" y="5004886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1717266" y="5004886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2529722" y="5004886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3342177" y="5004886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4154632" y="5004886"/>
            <a:ext cx="740400" cy="799800"/>
          </a:xfrm>
          <a:prstGeom prst="rect">
            <a:avLst/>
          </a:prstGeom>
          <a:solidFill>
            <a:srgbClr val="8B8B8B"/>
          </a:solidFill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3" title="截屏2025-03-11 下午4.37.12.png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40400" y="2048354"/>
            <a:ext cx="6657126" cy="468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44325" y="5115700"/>
            <a:ext cx="578150" cy="5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834425" y="5132900"/>
            <a:ext cx="578150" cy="57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80823" y="5085675"/>
            <a:ext cx="638200" cy="6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367725" y="5085675"/>
            <a:ext cx="638200" cy="6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4205725" y="5115700"/>
            <a:ext cx="578150" cy="5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1" name="Google Shape;231;p23"/>
          <p:cNvSpPr/>
          <p:nvPr>
            <p:custDataLst>
              <p:tags r:id="rId1"/>
            </p:custDataLst>
          </p:nvPr>
        </p:nvSpPr>
        <p:spPr>
          <a:xfrm>
            <a:off x="4184649" y="236432"/>
            <a:ext cx="3822600" cy="73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354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3"/>
          <p:cNvSpPr txBox="1"/>
          <p:nvPr>
            <p:custDataLst>
              <p:tags r:id="rId2"/>
            </p:custDataLst>
          </p:nvPr>
        </p:nvSpPr>
        <p:spPr>
          <a:xfrm>
            <a:off x="4503259" y="418583"/>
            <a:ext cx="3185400" cy="367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  <a:sym typeface="Press Start 2P" panose="00000500000000000000"/>
              </a:rPr>
              <a:t>Conclusion</a:t>
            </a:r>
            <a:endParaRPr lang="en-US" sz="1800">
              <a:solidFill>
                <a:srgbClr val="D8D8D8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  <a:sym typeface="Press Start 2P" panose="00000500000000000000"/>
            </a:endParaRPr>
          </a:p>
        </p:txBody>
      </p:sp>
      <p:sp>
        <p:nvSpPr>
          <p:cNvPr id="137" name="Google Shape;137;p19"/>
          <p:cNvSpPr/>
          <p:nvPr>
            <p:custDataLst>
              <p:tags r:id="rId3"/>
            </p:custDataLst>
          </p:nvPr>
        </p:nvSpPr>
        <p:spPr>
          <a:xfrm>
            <a:off x="667385" y="1334770"/>
            <a:ext cx="7021195" cy="341376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848484"/>
              </a:gs>
              <a:gs pos="55000">
                <a:srgbClr val="6D6D6D"/>
              </a:gs>
              <a:gs pos="100000">
                <a:srgbClr val="848484"/>
              </a:gs>
            </a:gsLst>
            <a:lin ang="5400012" scaled="0"/>
          </a:gradFill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4870" y="1657350"/>
            <a:ext cx="647763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SzTx/>
            </a:pPr>
            <a:r>
              <a:rPr lang="en-US" sz="1800">
                <a:solidFill>
                  <a:schemeClr val="bg1"/>
                </a:solidFill>
                <a:latin typeface="Press Start 2P" panose="00000500000000000000"/>
                <a:ea typeface="Press Start 2P" panose="00000500000000000000"/>
                <a:cs typeface="Press Start 2P" panose="00000500000000000000"/>
              </a:rPr>
              <a:t>In conclusion,  it is hard to predict human behavior in this highly free game, people can do whatever they want in the game</a:t>
            </a:r>
            <a:endParaRPr lang="en-US" sz="1800">
              <a:solidFill>
                <a:schemeClr val="bg1"/>
              </a:solidFill>
              <a:latin typeface="Press Start 2P" panose="00000500000000000000"/>
              <a:ea typeface="Press Start 2P" panose="00000500000000000000"/>
              <a:cs typeface="Press Start 2P" panose="00000500000000000000"/>
            </a:endParaRPr>
          </a:p>
        </p:txBody>
      </p:sp>
      <p:pic>
        <p:nvPicPr>
          <p:cNvPr id="3" name="图片 2" descr="Minecraft_mobs_pre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620" y="2618105"/>
            <a:ext cx="6850380" cy="4798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fade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1267</Words>
  <Application>WPS 表格</Application>
  <PresentationFormat/>
  <Paragraphs>103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3" baseType="lpstr">
      <vt:lpstr>Arial</vt:lpstr>
      <vt:lpstr>宋体</vt:lpstr>
      <vt:lpstr>Wingdings</vt:lpstr>
      <vt:lpstr>Arial</vt:lpstr>
      <vt:lpstr>Calibri</vt:lpstr>
      <vt:lpstr>Helvetica Neue</vt:lpstr>
      <vt:lpstr>Press Start 2P</vt:lpstr>
      <vt:lpstr>微软雅黑</vt:lpstr>
      <vt:lpstr>汉仪旗黑</vt:lpstr>
      <vt:lpstr>宋体</vt:lpstr>
      <vt:lpstr>Arial Unicode MS</vt:lpstr>
      <vt:lpstr>汉仪书宋二KW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jiaminchen</cp:lastModifiedBy>
  <cp:revision>1</cp:revision>
  <dcterms:created xsi:type="dcterms:W3CDTF">2025-03-13T19:55:15Z</dcterms:created>
  <dcterms:modified xsi:type="dcterms:W3CDTF">2025-03-13T19:55:15Z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0D3FEEF6CFBB025B2338D3673966FB85_42</vt:lpwstr>
  </property>
  <property fmtid="{D5CDD505-2E9C-101B-9397-08002B2CF9AE}" pid="3" name="KSOProductBuildVer">
    <vt:lpwstr>2052-6.11.0.8885</vt:lpwstr>
  </property>
</Properties>
</file>